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CMU Serif" charset="1" panose="02000603000000000000"/>
      <p:regular r:id="rId14"/>
    </p:embeddedFont>
    <p:embeddedFont>
      <p:font typeface="Source Sans Pro" charset="1" panose="020B0503030403020204"/>
      <p:regular r:id="rId15"/>
    </p:embeddedFont>
    <p:embeddedFont>
      <p:font typeface="Source Sans Pro Bold" charset="1" panose="020B07030304030202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jpe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jpeg" Type="http://schemas.openxmlformats.org/officeDocument/2006/relationships/image"/><Relationship Id="rId4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711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201900" y="0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F313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872826" y="1028700"/>
            <a:ext cx="14542347" cy="7621829"/>
            <a:chOff x="0" y="0"/>
            <a:chExt cx="19389796" cy="10162439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23794" r="0" b="23794"/>
            <a:stretch>
              <a:fillRect/>
            </a:stretch>
          </p:blipFill>
          <p:spPr>
            <a:xfrm flipH="false" flipV="false">
              <a:off x="0" y="0"/>
              <a:ext cx="19389796" cy="10162439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473302" y="6541051"/>
            <a:ext cx="4715618" cy="3108862"/>
            <a:chOff x="0" y="0"/>
            <a:chExt cx="1241974" cy="81879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41974" cy="818795"/>
            </a:xfrm>
            <a:custGeom>
              <a:avLst/>
              <a:gdLst/>
              <a:ahLst/>
              <a:cxnLst/>
              <a:rect r="r" b="b" t="t" l="l"/>
              <a:pathLst>
                <a:path h="818795" w="1241974">
                  <a:moveTo>
                    <a:pt x="0" y="0"/>
                  </a:moveTo>
                  <a:lnTo>
                    <a:pt x="1241974" y="0"/>
                  </a:lnTo>
                  <a:lnTo>
                    <a:pt x="1241974" y="818795"/>
                  </a:lnTo>
                  <a:lnTo>
                    <a:pt x="0" y="818795"/>
                  </a:lnTo>
                  <a:close/>
                </a:path>
              </a:pathLst>
            </a:custGeom>
            <a:solidFill>
              <a:srgbClr val="4F3139">
                <a:alpha val="9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41974" cy="8568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63343" y="7667247"/>
            <a:ext cx="4535538" cy="692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1"/>
              </a:lnSpc>
              <a:spcBef>
                <a:spcPct val="0"/>
              </a:spcBef>
            </a:pPr>
            <a:r>
              <a:rPr lang="en-US" b="true" sz="4057">
                <a:solidFill>
                  <a:srgbClr val="F4F2F1"/>
                </a:solidFill>
                <a:latin typeface="CMU Serif"/>
                <a:ea typeface="CMU Serif"/>
                <a:cs typeface="CMU Serif"/>
                <a:sym typeface="CMU Serif"/>
              </a:rPr>
              <a:t>HOTEL DON TEO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511563" y="6833995"/>
            <a:ext cx="1904784" cy="3022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92"/>
              </a:lnSpc>
            </a:pPr>
            <a:r>
              <a:rPr lang="en-US" sz="1709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Integrantes: </a:t>
            </a:r>
          </a:p>
          <a:p>
            <a:pPr algn="l">
              <a:lnSpc>
                <a:spcPts val="2392"/>
              </a:lnSpc>
            </a:pPr>
            <a:r>
              <a:rPr lang="en-US" sz="1709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Juan Ampuero</a:t>
            </a:r>
          </a:p>
          <a:p>
            <a:pPr algn="l">
              <a:lnSpc>
                <a:spcPts val="2392"/>
              </a:lnSpc>
            </a:pPr>
            <a:r>
              <a:rPr lang="en-US" sz="1709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Carlos Gacitúa</a:t>
            </a:r>
          </a:p>
          <a:p>
            <a:pPr algn="l">
              <a:lnSpc>
                <a:spcPts val="2392"/>
              </a:lnSpc>
            </a:pPr>
            <a:r>
              <a:rPr lang="en-US" sz="1709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Diego Ruminot</a:t>
            </a:r>
          </a:p>
          <a:p>
            <a:pPr algn="l">
              <a:lnSpc>
                <a:spcPts val="2392"/>
              </a:lnSpc>
            </a:pPr>
          </a:p>
          <a:p>
            <a:pPr algn="l">
              <a:lnSpc>
                <a:spcPts val="2392"/>
              </a:lnSpc>
            </a:pPr>
            <a:r>
              <a:rPr lang="en-US" sz="1709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Profesor:</a:t>
            </a:r>
          </a:p>
          <a:p>
            <a:pPr algn="l">
              <a:lnSpc>
                <a:spcPts val="2392"/>
              </a:lnSpc>
            </a:pPr>
            <a:r>
              <a:rPr lang="en-US" sz="1709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Germán Barrientos</a:t>
            </a:r>
          </a:p>
          <a:p>
            <a:pPr algn="l">
              <a:lnSpc>
                <a:spcPts val="2392"/>
              </a:lnSpc>
            </a:pPr>
          </a:p>
          <a:p>
            <a:pPr algn="l">
              <a:lnSpc>
                <a:spcPts val="2392"/>
              </a:lnSpc>
            </a:pPr>
            <a:r>
              <a:rPr lang="en-US" sz="1709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Fecha: </a:t>
            </a:r>
          </a:p>
          <a:p>
            <a:pPr algn="l">
              <a:lnSpc>
                <a:spcPts val="2392"/>
              </a:lnSpc>
              <a:spcBef>
                <a:spcPct val="0"/>
              </a:spcBef>
            </a:pPr>
            <a:r>
              <a:rPr lang="en-US" sz="1709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01/09/2025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219383" y="8804819"/>
            <a:ext cx="5752700" cy="1482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4"/>
              </a:lnSpc>
              <a:spcBef>
                <a:spcPct val="0"/>
              </a:spcBef>
            </a:pPr>
            <a:r>
              <a:rPr lang="en-US" b="true" sz="2831">
                <a:solidFill>
                  <a:srgbClr val="F4F2F1"/>
                </a:solidFill>
                <a:latin typeface="CMU Serif"/>
                <a:ea typeface="CMU Serif"/>
                <a:cs typeface="CMU Serif"/>
                <a:sym typeface="CMU Serif"/>
              </a:rPr>
              <a:t>DIGITALIZACIÓN DE RESERVAS TI Y ATENCIÓN CON CHATBOT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2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552200"/>
            <a:ext cx="10337697" cy="7182600"/>
            <a:chOff x="0" y="0"/>
            <a:chExt cx="13783596" cy="9576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22659" r="0" b="7860"/>
            <a:stretch>
              <a:fillRect/>
            </a:stretch>
          </p:blipFill>
          <p:spPr>
            <a:xfrm flipH="false" flipV="false">
              <a:off x="0" y="0"/>
              <a:ext cx="13783596" cy="95768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2046236" y="7848029"/>
            <a:ext cx="5799618" cy="1773542"/>
            <a:chOff x="0" y="0"/>
            <a:chExt cx="1324824" cy="40513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24824" cy="405136"/>
            </a:xfrm>
            <a:custGeom>
              <a:avLst/>
              <a:gdLst/>
              <a:ahLst/>
              <a:cxnLst/>
              <a:rect r="r" b="b" t="t" l="l"/>
              <a:pathLst>
                <a:path h="405136" w="1324824">
                  <a:moveTo>
                    <a:pt x="0" y="0"/>
                  </a:moveTo>
                  <a:lnTo>
                    <a:pt x="1324824" y="0"/>
                  </a:lnTo>
                  <a:lnTo>
                    <a:pt x="1324824" y="405136"/>
                  </a:lnTo>
                  <a:lnTo>
                    <a:pt x="0" y="405136"/>
                  </a:lnTo>
                  <a:close/>
                </a:path>
              </a:pathLst>
            </a:custGeom>
            <a:solidFill>
              <a:srgbClr val="4F313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324824" cy="4432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604742" y="8432842"/>
            <a:ext cx="1021420" cy="603915"/>
          </a:xfrm>
          <a:custGeom>
            <a:avLst/>
            <a:gdLst/>
            <a:ahLst/>
            <a:cxnLst/>
            <a:rect r="r" b="b" t="t" l="l"/>
            <a:pathLst>
              <a:path h="603915" w="1021420">
                <a:moveTo>
                  <a:pt x="0" y="0"/>
                </a:moveTo>
                <a:lnTo>
                  <a:pt x="1021420" y="0"/>
                </a:lnTo>
                <a:lnTo>
                  <a:pt x="1021420" y="603915"/>
                </a:lnTo>
                <a:lnTo>
                  <a:pt x="0" y="6039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172263" y="1533150"/>
            <a:ext cx="4523054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000" b="true">
                <a:solidFill>
                  <a:srgbClr val="000000"/>
                </a:solidFill>
                <a:latin typeface="CMU Serif"/>
                <a:ea typeface="CMU Serif"/>
                <a:cs typeface="CMU Serif"/>
                <a:sym typeface="CMU Serif"/>
              </a:rPr>
              <a:t>Problemática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520141" y="2781675"/>
            <a:ext cx="5739159" cy="6645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9839" indent="-339920" lvl="1">
              <a:lnSpc>
                <a:spcPts val="4408"/>
              </a:lnSpc>
              <a:buFont typeface="Arial"/>
              <a:buChar char="•"/>
            </a:pPr>
            <a:r>
              <a:rPr lang="en-US" b="true" sz="3148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El hotel consta de:</a:t>
            </a:r>
          </a:p>
          <a:p>
            <a:pPr algn="l">
              <a:lnSpc>
                <a:spcPts val="4408"/>
              </a:lnSpc>
            </a:pPr>
          </a:p>
          <a:p>
            <a:pPr algn="l" marL="679839" indent="-339920" lvl="1">
              <a:lnSpc>
                <a:spcPts val="4408"/>
              </a:lnSpc>
              <a:buFont typeface="Arial"/>
              <a:buChar char="•"/>
            </a:pPr>
            <a:r>
              <a:rPr lang="en-US" b="true" sz="3148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Gestión manual en papel y comunicación verbal entre trabajadores.</a:t>
            </a:r>
          </a:p>
          <a:p>
            <a:pPr algn="l" marL="679839" indent="-339920" lvl="1">
              <a:lnSpc>
                <a:spcPts val="4408"/>
              </a:lnSpc>
              <a:buFont typeface="Arial"/>
              <a:buChar char="•"/>
            </a:pPr>
            <a:r>
              <a:rPr lang="en-US" b="true" sz="3148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Desactualización, p</a:t>
            </a:r>
            <a:r>
              <a:rPr lang="en-US" b="true" sz="3148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érdidas y duplicidad de datos.</a:t>
            </a:r>
          </a:p>
          <a:p>
            <a:pPr algn="l" marL="679839" indent="-339920" lvl="1">
              <a:lnSpc>
                <a:spcPts val="4408"/>
              </a:lnSpc>
              <a:buFont typeface="Arial"/>
              <a:buChar char="•"/>
            </a:pPr>
            <a:r>
              <a:rPr lang="en-US" b="true" sz="3148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V</a:t>
            </a:r>
            <a:r>
              <a:rPr lang="en-US" b="true" sz="3148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erificación manual por cada reserva.</a:t>
            </a:r>
          </a:p>
          <a:p>
            <a:pPr algn="l" marL="679839" indent="-339920" lvl="1">
              <a:lnSpc>
                <a:spcPts val="440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148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El sistema actual no permite generar reportes por fecha, cliente, temporada, etc.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151454" y="8336773"/>
            <a:ext cx="1954861" cy="710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1"/>
              </a:lnSpc>
              <a:spcBef>
                <a:spcPct val="0"/>
              </a:spcBef>
            </a:pPr>
            <a:r>
              <a:rPr lang="en-US" sz="4143" b="true">
                <a:solidFill>
                  <a:srgbClr val="F4F2F1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70+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72195" y="8539756"/>
            <a:ext cx="2025025" cy="39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1"/>
              </a:lnSpc>
            </a:pPr>
            <a:r>
              <a:rPr lang="en-US" sz="272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Hospedantes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2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36718" y="0"/>
            <a:ext cx="4151282" cy="5143500"/>
            <a:chOff x="0" y="0"/>
            <a:chExt cx="1093342" cy="13546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93342" cy="1354667"/>
            </a:xfrm>
            <a:custGeom>
              <a:avLst/>
              <a:gdLst/>
              <a:ahLst/>
              <a:cxnLst/>
              <a:rect r="r" b="b" t="t" l="l"/>
              <a:pathLst>
                <a:path h="1354667" w="1093342">
                  <a:moveTo>
                    <a:pt x="0" y="0"/>
                  </a:moveTo>
                  <a:lnTo>
                    <a:pt x="1093342" y="0"/>
                  </a:lnTo>
                  <a:lnTo>
                    <a:pt x="1093342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4F313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93342" cy="1392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607613" y="1622950"/>
            <a:ext cx="5058211" cy="7041100"/>
            <a:chOff x="0" y="0"/>
            <a:chExt cx="6744282" cy="9388133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857" t="0" r="48810" b="0"/>
            <a:stretch>
              <a:fillRect/>
            </a:stretch>
          </p:blipFill>
          <p:spPr>
            <a:xfrm flipH="false" flipV="false">
              <a:off x="0" y="0"/>
              <a:ext cx="6744282" cy="9388133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3786895" y="1594375"/>
            <a:ext cx="3884522" cy="1228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85"/>
              </a:lnSpc>
            </a:pPr>
            <a:r>
              <a:rPr lang="en-US" sz="7891" b="true">
                <a:solidFill>
                  <a:srgbClr val="000000"/>
                </a:solidFill>
                <a:latin typeface="CMU Serif"/>
                <a:ea typeface="CMU Serif"/>
                <a:cs typeface="CMU Serif"/>
                <a:sym typeface="CMU Serif"/>
              </a:rPr>
              <a:t>Objetivo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99425" y="2891882"/>
            <a:ext cx="8983422" cy="5772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6726" indent="-393363" lvl="1">
              <a:lnSpc>
                <a:spcPts val="5101"/>
              </a:lnSpc>
              <a:buFont typeface="Arial"/>
              <a:buChar char="•"/>
            </a:pPr>
            <a:r>
              <a:rPr lang="en-US" b="true" sz="3643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Implementar un sistema centralizado para reservas y disponibilidad.</a:t>
            </a:r>
          </a:p>
          <a:p>
            <a:pPr algn="l" marL="786726" indent="-393363" lvl="1">
              <a:lnSpc>
                <a:spcPts val="5101"/>
              </a:lnSpc>
              <a:buFont typeface="Arial"/>
              <a:buChar char="•"/>
            </a:pPr>
            <a:r>
              <a:rPr lang="en-US" b="true" sz="3643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Generar reportes(Ingresos,Gastos, Preferencias,Comparación año/mes).</a:t>
            </a:r>
          </a:p>
          <a:p>
            <a:pPr algn="l" marL="786726" indent="-393363" lvl="1">
              <a:lnSpc>
                <a:spcPts val="5101"/>
              </a:lnSpc>
              <a:buFont typeface="Arial"/>
              <a:buChar char="•"/>
            </a:pPr>
            <a:r>
              <a:rPr lang="en-US" b="true" sz="3643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Integrar Chatbot en WhatsApp para atención rápida y moderna.</a:t>
            </a:r>
          </a:p>
          <a:p>
            <a:pPr algn="l" marL="786726" indent="-393363" lvl="1">
              <a:lnSpc>
                <a:spcPts val="5101"/>
              </a:lnSpc>
              <a:buFont typeface="Arial"/>
              <a:buChar char="•"/>
            </a:pPr>
            <a:r>
              <a:rPr lang="en-US" b="true" sz="3643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Optimizar experiencia del cliente y reducir carga en recepción.</a:t>
            </a:r>
          </a:p>
          <a:p>
            <a:pPr algn="l">
              <a:lnSpc>
                <a:spcPts val="510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711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2479" y="2016937"/>
            <a:ext cx="3034141" cy="3846090"/>
            <a:chOff x="0" y="0"/>
            <a:chExt cx="4045521" cy="512812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4962" t="0" r="24962" b="0"/>
            <a:stretch>
              <a:fillRect/>
            </a:stretch>
          </p:blipFill>
          <p:spPr>
            <a:xfrm flipH="false" flipV="false">
              <a:off x="0" y="0"/>
              <a:ext cx="4045521" cy="512812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7627955" y="2016937"/>
            <a:ext cx="3034141" cy="3846090"/>
            <a:chOff x="0" y="0"/>
            <a:chExt cx="4045521" cy="512812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23751" t="0" r="23751" b="0"/>
            <a:stretch>
              <a:fillRect/>
            </a:stretch>
          </p:blipFill>
          <p:spPr>
            <a:xfrm flipH="false" flipV="false">
              <a:off x="0" y="0"/>
              <a:ext cx="4045521" cy="512812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1072826" y="2016937"/>
            <a:ext cx="3034141" cy="3846090"/>
            <a:chOff x="0" y="0"/>
            <a:chExt cx="4045521" cy="512812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26550" t="0" r="26550" b="0"/>
            <a:stretch>
              <a:fillRect/>
            </a:stretch>
          </p:blipFill>
          <p:spPr>
            <a:xfrm flipH="false" flipV="false">
              <a:off x="0" y="0"/>
              <a:ext cx="4045521" cy="5128120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4517697" y="2016937"/>
            <a:ext cx="3034141" cy="3846090"/>
            <a:chOff x="0" y="0"/>
            <a:chExt cx="4045521" cy="5128120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/>
            <a:srcRect l="23751" t="0" r="23751" b="0"/>
            <a:stretch>
              <a:fillRect/>
            </a:stretch>
          </p:blipFill>
          <p:spPr>
            <a:xfrm flipH="false" flipV="false">
              <a:off x="0" y="0"/>
              <a:ext cx="4045521" cy="5128120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736163" y="2037184"/>
            <a:ext cx="3034141" cy="3846090"/>
            <a:chOff x="0" y="0"/>
            <a:chExt cx="4045521" cy="5128120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6"/>
            <a:srcRect l="25416" t="0" r="25416" b="0"/>
            <a:stretch>
              <a:fillRect/>
            </a:stretch>
          </p:blipFill>
          <p:spPr>
            <a:xfrm flipH="false" flipV="false">
              <a:off x="0" y="0"/>
              <a:ext cx="4045521" cy="5128120"/>
            </a:xfrm>
            <a:prstGeom prst="rect">
              <a:avLst/>
            </a:prstGeom>
          </p:spPr>
        </p:pic>
      </p:grpSp>
      <p:sp>
        <p:nvSpPr>
          <p:cNvPr name="TextBox 12" id="12"/>
          <p:cNvSpPr txBox="true"/>
          <p:nvPr/>
        </p:nvSpPr>
        <p:spPr>
          <a:xfrm rot="0">
            <a:off x="7276108" y="549922"/>
            <a:ext cx="3796718" cy="938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6"/>
              </a:lnSpc>
            </a:pPr>
            <a:r>
              <a:rPr lang="en-US" sz="6045" b="true">
                <a:solidFill>
                  <a:srgbClr val="F4F2F1"/>
                </a:solidFill>
                <a:latin typeface="CMU Serif"/>
                <a:ea typeface="CMU Serif"/>
                <a:cs typeface="CMU Serif"/>
                <a:sym typeface="CMU Serif"/>
              </a:rPr>
              <a:t> Actores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482170" y="7035976"/>
            <a:ext cx="2434146" cy="1036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Realizar, modificar, cancelar y consultar reservas.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Preguntas frecuentes.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Salir del menú.</a:t>
            </a:r>
          </a:p>
          <a:p>
            <a:pPr algn="l">
              <a:lnSpc>
                <a:spcPts val="1679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4428789" y="6091700"/>
            <a:ext cx="2540908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Chatbot (WhatsApp):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33609" y="7035976"/>
            <a:ext cx="2222834" cy="1874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Reservas (crear/modificar/cancelar).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Ver estado en tiempo real(Websocket).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Consultar historiales.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Registrar incidencias.</a:t>
            </a:r>
          </a:p>
          <a:p>
            <a:pPr algn="l" marL="259080" indent="-129540" lvl="1">
              <a:lnSpc>
                <a:spcPts val="1679"/>
              </a:lnSpc>
              <a:spcBef>
                <a:spcPct val="0"/>
              </a:spcBef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Crear avisos y alertas para administrador y para recepcionistas.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874572" y="6272117"/>
            <a:ext cx="2540908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Recepcionista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99486" y="7035976"/>
            <a:ext cx="2260864" cy="1664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Todas las funciones del recepcionista.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Marcar habitaciones en mantenimiento.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Generar reportes y exportar (Excel/PDF).</a:t>
            </a:r>
          </a:p>
          <a:p>
            <a:pPr algn="l" marL="259080" indent="-129540" lvl="1">
              <a:lnSpc>
                <a:spcPts val="1679"/>
              </a:lnSpc>
              <a:spcBef>
                <a:spcPct val="0"/>
              </a:spcBef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CRUD de recepcionistas, habitaciones y reservas.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319442" y="6272117"/>
            <a:ext cx="2540908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Administrador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150951" y="7035976"/>
            <a:ext cx="2260864" cy="145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Confirmación al completar/modificar/cancelar reserva.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Notificación de reserva pendiente.</a:t>
            </a:r>
          </a:p>
          <a:p>
            <a:pPr algn="l" marL="259080" indent="-129540" lvl="1">
              <a:lnSpc>
                <a:spcPts val="1679"/>
              </a:lnSpc>
              <a:spcBef>
                <a:spcPct val="0"/>
              </a:spcBef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</a:t>
            </a: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anal interno de avisos y mensajería.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010930" y="6071453"/>
            <a:ext cx="2540908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Email y Notificaciones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93617" y="7035976"/>
            <a:ext cx="2434146" cy="2293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Logueo, recuperación y modificación de usuarios.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Alertas y notificaciones para</a:t>
            </a:r>
          </a:p>
          <a:p>
            <a:pPr algn="l">
              <a:lnSpc>
                <a:spcPts val="1679"/>
              </a:lnSpc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</a:t>
            </a: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Confirmación de pago (presencial).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Fin de reserva y cambio automático de estado.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Historial y consultas de clientes, reservas y habitaciones.</a:t>
            </a:r>
          </a:p>
          <a:p>
            <a:pPr algn="l" marL="259080" indent="-129540" lvl="1">
              <a:lnSpc>
                <a:spcPts val="1679"/>
              </a:lnSpc>
              <a:buFont typeface="Arial"/>
              <a:buChar char="•"/>
            </a:pP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Reportes </a:t>
            </a:r>
            <a:r>
              <a:rPr lang="en-US" sz="1200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automáticos.</a:t>
            </a:r>
          </a:p>
          <a:p>
            <a:pPr algn="l">
              <a:lnSpc>
                <a:spcPts val="1679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982779" y="6292364"/>
            <a:ext cx="2540908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8F5B69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Sistema interno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2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74381" y="1028700"/>
            <a:ext cx="8614169" cy="8229600"/>
            <a:chOff x="0" y="0"/>
            <a:chExt cx="11485558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26663" b="0"/>
            <a:stretch>
              <a:fillRect/>
            </a:stretch>
          </p:blipFill>
          <p:spPr>
            <a:xfrm flipH="false" flipV="false">
              <a:off x="0" y="0"/>
              <a:ext cx="11485558" cy="109728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1028700"/>
            <a:ext cx="3635396" cy="8229600"/>
            <a:chOff x="0" y="0"/>
            <a:chExt cx="4847194" cy="109728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70541" t="0" r="0" b="0"/>
            <a:stretch>
              <a:fillRect/>
            </a:stretch>
          </p:blipFill>
          <p:spPr>
            <a:xfrm flipH="false" flipV="false">
              <a:off x="0" y="0"/>
              <a:ext cx="4847194" cy="109728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0566789" y="2954522"/>
            <a:ext cx="7007782" cy="4866053"/>
            <a:chOff x="0" y="0"/>
            <a:chExt cx="2030804" cy="141014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30804" cy="1410146"/>
            </a:xfrm>
            <a:custGeom>
              <a:avLst/>
              <a:gdLst/>
              <a:ahLst/>
              <a:cxnLst/>
              <a:rect r="r" b="b" t="t" l="l"/>
              <a:pathLst>
                <a:path h="1410146" w="2030804">
                  <a:moveTo>
                    <a:pt x="0" y="0"/>
                  </a:moveTo>
                  <a:lnTo>
                    <a:pt x="2030804" y="0"/>
                  </a:lnTo>
                  <a:lnTo>
                    <a:pt x="2030804" y="1410146"/>
                  </a:lnTo>
                  <a:lnTo>
                    <a:pt x="0" y="1410146"/>
                  </a:lnTo>
                  <a:close/>
                </a:path>
              </a:pathLst>
            </a:custGeom>
            <a:solidFill>
              <a:srgbClr val="4F313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030804" cy="14482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1250972" y="3829192"/>
            <a:ext cx="6688604" cy="734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73"/>
              </a:lnSpc>
            </a:pPr>
            <a:r>
              <a:rPr lang="en-US" sz="4736" b="true">
                <a:solidFill>
                  <a:srgbClr val="F4F2F1"/>
                </a:solidFill>
                <a:latin typeface="CMU Serif"/>
                <a:ea typeface="CMU Serif"/>
                <a:cs typeface="CMU Serif"/>
                <a:sym typeface="CMU Serif"/>
              </a:rPr>
              <a:t>Beneficios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50972" y="4516475"/>
            <a:ext cx="6960456" cy="2809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7"/>
              </a:lnSpc>
            </a:pPr>
          </a:p>
          <a:p>
            <a:pPr algn="l" marL="503960" indent="-251980" lvl="1">
              <a:lnSpc>
                <a:spcPts val="3267"/>
              </a:lnSpc>
              <a:buFont typeface="Arial"/>
              <a:buChar char="•"/>
            </a:pPr>
            <a:r>
              <a:rPr lang="en-US" sz="2334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Menos errores y tiempos más cortos.</a:t>
            </a:r>
          </a:p>
          <a:p>
            <a:pPr algn="l" marL="503960" indent="-251980" lvl="1">
              <a:lnSpc>
                <a:spcPts val="3267"/>
              </a:lnSpc>
              <a:buFont typeface="Arial"/>
              <a:buChar char="•"/>
            </a:pPr>
            <a:r>
              <a:rPr lang="en-US" sz="2334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Disponibilidad confiable.</a:t>
            </a:r>
          </a:p>
          <a:p>
            <a:pPr algn="l" marL="503960" indent="-251980" lvl="1">
              <a:lnSpc>
                <a:spcPts val="3267"/>
              </a:lnSpc>
              <a:buFont typeface="Arial"/>
              <a:buChar char="•"/>
            </a:pPr>
            <a:r>
              <a:rPr lang="en-US" sz="2334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Reportes para tendencias y temporadas.</a:t>
            </a:r>
          </a:p>
          <a:p>
            <a:pPr algn="l" marL="503960" indent="-251980" lvl="1">
              <a:lnSpc>
                <a:spcPts val="3267"/>
              </a:lnSpc>
              <a:buFont typeface="Arial"/>
              <a:buChar char="•"/>
            </a:pPr>
            <a:r>
              <a:rPr lang="en-US" sz="2334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Mejor experiencia del cliente.</a:t>
            </a:r>
          </a:p>
          <a:p>
            <a:pPr algn="l" marL="503960" indent="-251980" lvl="1">
              <a:lnSpc>
                <a:spcPts val="3267"/>
              </a:lnSpc>
              <a:buFont typeface="Arial"/>
              <a:buChar char="•"/>
            </a:pPr>
            <a:r>
              <a:rPr lang="en-US" sz="2334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Trazabilidad y control total.</a:t>
            </a:r>
          </a:p>
          <a:p>
            <a:pPr algn="l">
              <a:lnSpc>
                <a:spcPts val="326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2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4241929"/>
            <a:ext cx="18288000" cy="6045071"/>
            <a:chOff x="0" y="0"/>
            <a:chExt cx="24384000" cy="806009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0700" r="0" b="19732"/>
            <a:stretch>
              <a:fillRect/>
            </a:stretch>
          </p:blipFill>
          <p:spPr>
            <a:xfrm flipH="false" flipV="false">
              <a:off x="0" y="0"/>
              <a:ext cx="24384000" cy="8060095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8194597" y="1523963"/>
            <a:ext cx="9064703" cy="5348714"/>
            <a:chOff x="0" y="0"/>
            <a:chExt cx="2156014" cy="12721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56014" cy="1272177"/>
            </a:xfrm>
            <a:custGeom>
              <a:avLst/>
              <a:gdLst/>
              <a:ahLst/>
              <a:cxnLst/>
              <a:rect r="r" b="b" t="t" l="l"/>
              <a:pathLst>
                <a:path h="1272177" w="2156014">
                  <a:moveTo>
                    <a:pt x="0" y="0"/>
                  </a:moveTo>
                  <a:lnTo>
                    <a:pt x="2156014" y="0"/>
                  </a:lnTo>
                  <a:lnTo>
                    <a:pt x="2156014" y="1272177"/>
                  </a:lnTo>
                  <a:lnTo>
                    <a:pt x="0" y="1272177"/>
                  </a:lnTo>
                  <a:close/>
                </a:path>
              </a:pathLst>
            </a:custGeom>
            <a:solidFill>
              <a:srgbClr val="4F313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156014" cy="1310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8810045" y="3585795"/>
            <a:ext cx="7434611" cy="2672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9029" indent="-239514" lvl="1">
              <a:lnSpc>
                <a:spcPts val="3106"/>
              </a:lnSpc>
              <a:buFont typeface="Arial"/>
              <a:buChar char="•"/>
            </a:pPr>
            <a:r>
              <a:rPr lang="en-US" sz="2218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Análisis de requerimientos.</a:t>
            </a:r>
          </a:p>
          <a:p>
            <a:pPr algn="l" marL="479029" indent="-239514" lvl="1">
              <a:lnSpc>
                <a:spcPts val="3106"/>
              </a:lnSpc>
              <a:buFont typeface="Arial"/>
              <a:buChar char="•"/>
            </a:pPr>
            <a:r>
              <a:rPr lang="en-US" sz="2218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Diseño del sistema (UML, mockups, arquitectura).</a:t>
            </a:r>
          </a:p>
          <a:p>
            <a:pPr algn="l" marL="479029" indent="-239514" lvl="1">
              <a:lnSpc>
                <a:spcPts val="3106"/>
              </a:lnSpc>
              <a:buFont typeface="Arial"/>
              <a:buChar char="•"/>
            </a:pPr>
            <a:r>
              <a:rPr lang="en-US" sz="2218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Desarrollo por sprints.</a:t>
            </a:r>
          </a:p>
          <a:p>
            <a:pPr algn="l" marL="479029" indent="-239514" lvl="1">
              <a:lnSpc>
                <a:spcPts val="3106"/>
              </a:lnSpc>
              <a:buFont typeface="Arial"/>
              <a:buChar char="•"/>
            </a:pPr>
            <a:r>
              <a:rPr lang="en-US" sz="2218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Pruebas funcionales e integración.</a:t>
            </a:r>
          </a:p>
          <a:p>
            <a:pPr algn="l" marL="479029" indent="-239514" lvl="1">
              <a:lnSpc>
                <a:spcPts val="3106"/>
              </a:lnSpc>
              <a:buFont typeface="Arial"/>
              <a:buChar char="•"/>
            </a:pPr>
            <a:r>
              <a:rPr lang="en-US" sz="2218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Despliegue y manual de usuario.</a:t>
            </a:r>
          </a:p>
          <a:p>
            <a:pPr algn="l" marL="479029" indent="-239514" lvl="1">
              <a:lnSpc>
                <a:spcPts val="3106"/>
              </a:lnSpc>
              <a:buFont typeface="Arial"/>
              <a:buChar char="•"/>
            </a:pPr>
            <a:r>
              <a:rPr lang="en-US" sz="2218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Herramientas: reuniones semanales, Kanban, GitHub.</a:t>
            </a:r>
          </a:p>
          <a:p>
            <a:pPr algn="l">
              <a:lnSpc>
                <a:spcPts val="3106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245896" y="2418863"/>
            <a:ext cx="7170348" cy="759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09"/>
              </a:lnSpc>
              <a:spcBef>
                <a:spcPct val="0"/>
              </a:spcBef>
            </a:pPr>
            <a:r>
              <a:rPr lang="en-US" b="true" sz="4578">
                <a:solidFill>
                  <a:srgbClr val="F4F2F1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METODOLOGÍA: SCRUM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2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057400"/>
            <a:ext cx="12614054" cy="8229600"/>
            <a:chOff x="0" y="0"/>
            <a:chExt cx="16818739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2076" r="0" b="0"/>
            <a:stretch>
              <a:fillRect/>
            </a:stretch>
          </p:blipFill>
          <p:spPr>
            <a:xfrm flipH="false" flipV="false">
              <a:off x="0" y="0"/>
              <a:ext cx="16818739" cy="109728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144000" y="0"/>
            <a:ext cx="9144000" cy="6668890"/>
            <a:chOff x="0" y="0"/>
            <a:chExt cx="2408296" cy="17564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1756415"/>
            </a:xfrm>
            <a:custGeom>
              <a:avLst/>
              <a:gdLst/>
              <a:ahLst/>
              <a:cxnLst/>
              <a:rect r="r" b="b" t="t" l="l"/>
              <a:pathLst>
                <a:path h="1756415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1756415"/>
                  </a:lnTo>
                  <a:lnTo>
                    <a:pt x="0" y="1756415"/>
                  </a:lnTo>
                  <a:close/>
                </a:path>
              </a:pathLst>
            </a:custGeom>
            <a:solidFill>
              <a:srgbClr val="4F313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08296" cy="17945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379222" y="1392752"/>
            <a:ext cx="7060394" cy="1501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076"/>
              </a:lnSpc>
            </a:pPr>
            <a:r>
              <a:rPr lang="en-US" sz="9739" b="true">
                <a:solidFill>
                  <a:srgbClr val="F4F2F1"/>
                </a:solidFill>
                <a:latin typeface="CMU Serif"/>
                <a:ea typeface="CMU Serif"/>
                <a:cs typeface="CMU Serif"/>
                <a:sym typeface="CMU Serif"/>
              </a:rPr>
              <a:t>Conclusión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75554" y="3715345"/>
            <a:ext cx="8612446" cy="1142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9754" indent="-239877" lvl="1">
              <a:lnSpc>
                <a:spcPts val="3110"/>
              </a:lnSpc>
              <a:buFont typeface="Arial"/>
              <a:buChar char="•"/>
            </a:pPr>
            <a:r>
              <a:rPr lang="en-US" sz="2222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digitalización reduce errores y agiliza la atención.</a:t>
            </a:r>
          </a:p>
          <a:p>
            <a:pPr algn="l" marL="479754" indent="-239877" lvl="1">
              <a:lnSpc>
                <a:spcPts val="3110"/>
              </a:lnSpc>
              <a:buFont typeface="Arial"/>
              <a:buChar char="•"/>
            </a:pPr>
            <a:r>
              <a:rPr lang="en-US" sz="2222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El Chatbot amplía canales y descongestiona recepción.</a:t>
            </a:r>
          </a:p>
          <a:p>
            <a:pPr algn="l" marL="479754" indent="-239877" lvl="1">
              <a:lnSpc>
                <a:spcPts val="3110"/>
              </a:lnSpc>
              <a:spcBef>
                <a:spcPct val="0"/>
              </a:spcBef>
              <a:buFont typeface="Arial"/>
              <a:buChar char="•"/>
            </a:pPr>
            <a:r>
              <a:rPr lang="en-US" sz="2222">
                <a:solidFill>
                  <a:srgbClr val="F4F2F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El sistema APT garantiza trazabilidad y control operativo/financiero.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711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8717" y="556222"/>
            <a:ext cx="2406668" cy="3195354"/>
            <a:chOff x="0" y="0"/>
            <a:chExt cx="3208891" cy="426047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5689" t="3290" r="25689" b="0"/>
            <a:stretch>
              <a:fillRect/>
            </a:stretch>
          </p:blipFill>
          <p:spPr>
            <a:xfrm flipH="false" flipV="false">
              <a:off x="0" y="0"/>
              <a:ext cx="3208891" cy="426047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3272565" y="556222"/>
            <a:ext cx="2220094" cy="3195354"/>
            <a:chOff x="0" y="0"/>
            <a:chExt cx="2960126" cy="426047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26840" t="0" r="26840" b="0"/>
            <a:stretch>
              <a:fillRect/>
            </a:stretch>
          </p:blipFill>
          <p:spPr>
            <a:xfrm flipH="false" flipV="false">
              <a:off x="0" y="0"/>
              <a:ext cx="2960126" cy="4260472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5640776" y="556222"/>
            <a:ext cx="1945890" cy="3195354"/>
            <a:chOff x="0" y="0"/>
            <a:chExt cx="2594521" cy="4260472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52408" t="0" r="6980" b="0"/>
            <a:stretch>
              <a:fillRect/>
            </a:stretch>
          </p:blipFill>
          <p:spPr>
            <a:xfrm flipH="false" flipV="false">
              <a:off x="0" y="0"/>
              <a:ext cx="2594521" cy="4260472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6115701" y="3639842"/>
            <a:ext cx="6056597" cy="296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53"/>
              </a:lnSpc>
            </a:pPr>
            <a:r>
              <a:rPr lang="en-US" sz="9478" b="true">
                <a:solidFill>
                  <a:srgbClr val="F4F2F1"/>
                </a:solidFill>
                <a:latin typeface="CMU Serif"/>
                <a:ea typeface="CMU Serif"/>
                <a:cs typeface="CMU Serif"/>
                <a:sym typeface="CMU Serif"/>
              </a:rPr>
              <a:t>MUCHAS GRACIAS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68717" y="6558352"/>
            <a:ext cx="2406668" cy="3195354"/>
            <a:chOff x="0" y="0"/>
            <a:chExt cx="3208891" cy="4260472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2"/>
            <a:srcRect l="25689" t="3290" r="25689" b="0"/>
            <a:stretch>
              <a:fillRect/>
            </a:stretch>
          </p:blipFill>
          <p:spPr>
            <a:xfrm flipH="false" flipV="false">
              <a:off x="0" y="0"/>
              <a:ext cx="3208891" cy="4260472"/>
            </a:xfrm>
            <a:prstGeom prst="rect">
              <a:avLst/>
            </a:prstGeom>
          </p:spPr>
        </p:pic>
      </p:grpSp>
      <p:grpSp>
        <p:nvGrpSpPr>
          <p:cNvPr name="Group 11" id="11"/>
          <p:cNvGrpSpPr/>
          <p:nvPr/>
        </p:nvGrpSpPr>
        <p:grpSpPr>
          <a:xfrm rot="0">
            <a:off x="3272565" y="6558352"/>
            <a:ext cx="2220094" cy="3195354"/>
            <a:chOff x="0" y="0"/>
            <a:chExt cx="2960126" cy="4260472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3"/>
            <a:srcRect l="26840" t="0" r="26840" b="0"/>
            <a:stretch>
              <a:fillRect/>
            </a:stretch>
          </p:blipFill>
          <p:spPr>
            <a:xfrm flipH="false" flipV="false">
              <a:off x="0" y="0"/>
              <a:ext cx="2960126" cy="4260472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5640776" y="6558352"/>
            <a:ext cx="1945890" cy="3195354"/>
            <a:chOff x="0" y="0"/>
            <a:chExt cx="2594521" cy="4260472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4"/>
            <a:srcRect l="52408" t="0" r="6980" b="0"/>
            <a:stretch>
              <a:fillRect/>
            </a:stretch>
          </p:blipFill>
          <p:spPr>
            <a:xfrm flipH="false" flipV="false">
              <a:off x="0" y="0"/>
              <a:ext cx="2594521" cy="4260472"/>
            </a:xfrm>
            <a:prstGeom prst="rect">
              <a:avLst/>
            </a:prstGeom>
          </p:spPr>
        </p:pic>
      </p:grpSp>
      <p:grpSp>
        <p:nvGrpSpPr>
          <p:cNvPr name="Group 15" id="15"/>
          <p:cNvGrpSpPr/>
          <p:nvPr/>
        </p:nvGrpSpPr>
        <p:grpSpPr>
          <a:xfrm rot="0">
            <a:off x="11065576" y="556222"/>
            <a:ext cx="2406668" cy="3195354"/>
            <a:chOff x="0" y="0"/>
            <a:chExt cx="3208891" cy="4260472"/>
          </a:xfrm>
        </p:grpSpPr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2"/>
            <a:srcRect l="25689" t="3290" r="25689" b="0"/>
            <a:stretch>
              <a:fillRect/>
            </a:stretch>
          </p:blipFill>
          <p:spPr>
            <a:xfrm flipH="false" flipV="false">
              <a:off x="0" y="0"/>
              <a:ext cx="3208891" cy="4260472"/>
            </a:xfrm>
            <a:prstGeom prst="rect">
              <a:avLst/>
            </a:prstGeom>
          </p:spPr>
        </p:pic>
      </p:grpSp>
      <p:grpSp>
        <p:nvGrpSpPr>
          <p:cNvPr name="Group 17" id="17"/>
          <p:cNvGrpSpPr/>
          <p:nvPr/>
        </p:nvGrpSpPr>
        <p:grpSpPr>
          <a:xfrm rot="0">
            <a:off x="13669424" y="556222"/>
            <a:ext cx="2220094" cy="3195354"/>
            <a:chOff x="0" y="0"/>
            <a:chExt cx="2960126" cy="4260472"/>
          </a:xfrm>
        </p:grpSpPr>
        <p:pic>
          <p:nvPicPr>
            <p:cNvPr name="Picture 18" id="18"/>
            <p:cNvPicPr>
              <a:picLocks noChangeAspect="true"/>
            </p:cNvPicPr>
            <p:nvPr/>
          </p:nvPicPr>
          <p:blipFill>
            <a:blip r:embed="rId3"/>
            <a:srcRect l="26840" t="0" r="26840" b="0"/>
            <a:stretch>
              <a:fillRect/>
            </a:stretch>
          </p:blipFill>
          <p:spPr>
            <a:xfrm flipH="false" flipV="false">
              <a:off x="0" y="0"/>
              <a:ext cx="2960126" cy="4260472"/>
            </a:xfrm>
            <a:prstGeom prst="rect">
              <a:avLst/>
            </a:prstGeom>
          </p:spPr>
        </p:pic>
      </p:grpSp>
      <p:grpSp>
        <p:nvGrpSpPr>
          <p:cNvPr name="Group 19" id="19"/>
          <p:cNvGrpSpPr/>
          <p:nvPr/>
        </p:nvGrpSpPr>
        <p:grpSpPr>
          <a:xfrm rot="0">
            <a:off x="16037635" y="556222"/>
            <a:ext cx="1945890" cy="3195354"/>
            <a:chOff x="0" y="0"/>
            <a:chExt cx="2594521" cy="4260472"/>
          </a:xfrm>
        </p:grpSpPr>
        <p:pic>
          <p:nvPicPr>
            <p:cNvPr name="Picture 20" id="20"/>
            <p:cNvPicPr>
              <a:picLocks noChangeAspect="true"/>
            </p:cNvPicPr>
            <p:nvPr/>
          </p:nvPicPr>
          <p:blipFill>
            <a:blip r:embed="rId4"/>
            <a:srcRect l="52408" t="0" r="6980" b="0"/>
            <a:stretch>
              <a:fillRect/>
            </a:stretch>
          </p:blipFill>
          <p:spPr>
            <a:xfrm flipH="false" flipV="false">
              <a:off x="0" y="0"/>
              <a:ext cx="2594521" cy="4260472"/>
            </a:xfrm>
            <a:prstGeom prst="rect">
              <a:avLst/>
            </a:prstGeom>
          </p:spPr>
        </p:pic>
      </p:grpSp>
      <p:grpSp>
        <p:nvGrpSpPr>
          <p:cNvPr name="Group 21" id="21"/>
          <p:cNvGrpSpPr/>
          <p:nvPr/>
        </p:nvGrpSpPr>
        <p:grpSpPr>
          <a:xfrm rot="0">
            <a:off x="11065576" y="6558352"/>
            <a:ext cx="2406668" cy="3195354"/>
            <a:chOff x="0" y="0"/>
            <a:chExt cx="3208891" cy="4260472"/>
          </a:xfrm>
        </p:grpSpPr>
        <p:pic>
          <p:nvPicPr>
            <p:cNvPr name="Picture 22" id="22"/>
            <p:cNvPicPr>
              <a:picLocks noChangeAspect="true"/>
            </p:cNvPicPr>
            <p:nvPr/>
          </p:nvPicPr>
          <p:blipFill>
            <a:blip r:embed="rId2"/>
            <a:srcRect l="25689" t="3290" r="25689" b="0"/>
            <a:stretch>
              <a:fillRect/>
            </a:stretch>
          </p:blipFill>
          <p:spPr>
            <a:xfrm flipH="false" flipV="false">
              <a:off x="0" y="0"/>
              <a:ext cx="3208891" cy="4260472"/>
            </a:xfrm>
            <a:prstGeom prst="rect">
              <a:avLst/>
            </a:prstGeom>
          </p:spPr>
        </p:pic>
      </p:grpSp>
      <p:grpSp>
        <p:nvGrpSpPr>
          <p:cNvPr name="Group 23" id="23"/>
          <p:cNvGrpSpPr/>
          <p:nvPr/>
        </p:nvGrpSpPr>
        <p:grpSpPr>
          <a:xfrm rot="0">
            <a:off x="13669424" y="6558352"/>
            <a:ext cx="2220094" cy="3195354"/>
            <a:chOff x="0" y="0"/>
            <a:chExt cx="2960126" cy="4260472"/>
          </a:xfrm>
        </p:grpSpPr>
        <p:pic>
          <p:nvPicPr>
            <p:cNvPr name="Picture 24" id="24"/>
            <p:cNvPicPr>
              <a:picLocks noChangeAspect="true"/>
            </p:cNvPicPr>
            <p:nvPr/>
          </p:nvPicPr>
          <p:blipFill>
            <a:blip r:embed="rId3"/>
            <a:srcRect l="26840" t="0" r="26840" b="0"/>
            <a:stretch>
              <a:fillRect/>
            </a:stretch>
          </p:blipFill>
          <p:spPr>
            <a:xfrm flipH="false" flipV="false">
              <a:off x="0" y="0"/>
              <a:ext cx="2960126" cy="4260472"/>
            </a:xfrm>
            <a:prstGeom prst="rect">
              <a:avLst/>
            </a:prstGeom>
          </p:spPr>
        </p:pic>
      </p:grpSp>
      <p:grpSp>
        <p:nvGrpSpPr>
          <p:cNvPr name="Group 25" id="25"/>
          <p:cNvGrpSpPr/>
          <p:nvPr/>
        </p:nvGrpSpPr>
        <p:grpSpPr>
          <a:xfrm rot="0">
            <a:off x="16037635" y="6558352"/>
            <a:ext cx="1945890" cy="3195354"/>
            <a:chOff x="0" y="0"/>
            <a:chExt cx="2594521" cy="4260472"/>
          </a:xfrm>
        </p:grpSpPr>
        <p:pic>
          <p:nvPicPr>
            <p:cNvPr name="Picture 26" id="26"/>
            <p:cNvPicPr>
              <a:picLocks noChangeAspect="true"/>
            </p:cNvPicPr>
            <p:nvPr/>
          </p:nvPicPr>
          <p:blipFill>
            <a:blip r:embed="rId4"/>
            <a:srcRect l="52408" t="0" r="6980" b="0"/>
            <a:stretch>
              <a:fillRect/>
            </a:stretch>
          </p:blipFill>
          <p:spPr>
            <a:xfrm flipH="false" flipV="false">
              <a:off x="0" y="0"/>
              <a:ext cx="2594521" cy="426047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DAGxgGdg_io</dc:identifier>
  <dcterms:modified xsi:type="dcterms:W3CDTF">2011-08-01T06:04:30Z</dcterms:modified>
  <cp:revision>1</cp:revision>
  <dc:title>Hotel Don Teo Ev.1</dc:title>
</cp:coreProperties>
</file>

<file path=docProps/thumbnail.jpeg>
</file>